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EAB9AE-3A77-66D3-0E24-CE0AE9831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DA31207-CD9E-884E-34FA-BCB9A4821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BACC0E-84DD-76B6-6BA4-67D6B245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83DDC1-074D-E1A5-60C9-258F42364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229635-6C7B-34BE-27F6-C8F78045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15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010521-B74C-6835-C35F-57EE0EA21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9104DF-9F78-05D1-35BD-6529D78DA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9697-34C8-0B3D-6828-DD84DADF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521A09-12FD-4669-85C5-3199D5C1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1E96EC-6089-4268-3EFA-F5040F77B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64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669BD26-1798-B92D-4347-BB1BA3B0F8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36FE0D-2ACA-A1F2-5A2F-C7076E2EE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11EC7B-79C0-6585-044B-BA85E95C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E0408E-C03C-9F62-146E-2AD33CC3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AAAE64-2CEC-52D9-7E3A-85956BCE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23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095F61-C068-2352-D5AB-D9C658970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08BAA-4B71-8F54-640E-5CB21E6CA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0C235B-32AE-BAF3-7835-AC53ED2F0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8FA11A-5F89-78CB-0910-43C99B47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CB6349-3F10-8265-7696-B11513350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77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EAFF27-AEDF-017F-48F6-C0CBA6F8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297E2F-86BB-856D-A8C9-EC0659EC0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A361E6-8950-1652-B4C0-D0AED393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0CC9B2-568C-FFB8-F7C2-A49847E4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9A45A4-0391-642B-35D5-23B2F2A4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18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D8C393-40E6-B8F0-AFFC-08F0A3709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580421-8950-4D64-C999-BB67BC1CA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DBB083-C77A-30F3-626E-8EC61B37F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6B185-0083-3C84-8152-E7EBD158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36C32D-8488-124B-CA60-169FCA01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61CA1F-9864-A504-42B5-4CDB860B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00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70FB66-4417-1DFC-D92D-4688BEEB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3D5523-52E8-F0A0-510C-3CEE4DBC9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F87879-7CA6-2197-E241-5BBC07FDB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B3D303-99E3-BE5E-1914-859720035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4C0E6A-21A7-7138-7A3D-F206B9EAD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0AC5455-E1E4-B0C9-846F-F96F8B7CC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2832296-F925-53ED-F761-7C8755B6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39A1EA3-6682-C63F-BC28-238BBE4B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53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DBB6AA-6F37-792A-8CD6-59FC3B7A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CBE12AE-5C27-AC78-4834-CD309EC1D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6C620B8-33FB-CFC6-DF3C-55031BEB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87AA0F-7C60-9A47-4D62-9E3697DC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18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9755C23-3B31-173C-0280-FF173B17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E9A4116-5F6D-C48E-0591-1AE166ED7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BD50DBB-0EC1-72A2-7598-08636F4D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25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1CA8E6-4463-2B4A-670B-0B09D849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536CC1-26C8-2618-C33B-20DDC9104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E9FA47-9E42-9710-1367-B2812D9A5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5354A9-73FF-71F3-0D88-E675246E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E0088F-78D7-F655-5964-36979ECA4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7D9085-7EE2-E3A3-A9D7-CB1D114E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57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EB11C0-6417-C21E-7D7B-A0BBBC5A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CA9598C-D43B-4856-120D-574B79369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08FFEAE-7301-32D5-E15A-11A8A5EC8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8FE7E9-798B-1FE1-4E57-9D2AB0CB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593718-B06B-88AF-0F1B-F4BCF54C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42825A-014C-BD39-3C25-4DD4CC9D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98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BAD9425-0202-3614-5787-A593D5893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8CAF48-3EDE-6D9D-5555-3E18FA738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1DB7AF-3194-B1F3-E72F-51FFDB28A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7FE7-6921-4A32-B1CE-BD9512CC1675}" type="datetimeFigureOut">
              <a:rPr lang="it-IT" smtClean="0"/>
              <a:t>12/12/2023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16D2BE-446F-E223-FB54-04B8A5E9E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785286-E8E8-0A02-E0B5-3D06B7001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0774-0F77-4D7D-AC19-C42BD62710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15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tIvISN1o8U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tIvISN1o8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E6D2D34-4BB4-460B-8844-027610FB21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6BEA768-35E4-8370-FA4D-676ACB9E7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25484" y="284322"/>
            <a:ext cx="1217474" cy="178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C5314570-9B06-4D37-8CBD-EDD67C2FA2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-4155"/>
            <a:ext cx="2514948" cy="2174333"/>
            <a:chOff x="-305" y="-4155"/>
            <a:chExt cx="2514948" cy="2174333"/>
          </a:xfrm>
        </p:grpSpPr>
        <p:sp>
          <p:nvSpPr>
            <p:cNvPr id="2058" name="Freeform: Shape 2057">
              <a:extLst>
                <a:ext uri="{FF2B5EF4-FFF2-40B4-BE49-F238E27FC236}">
                  <a16:creationId xmlns:a16="http://schemas.microsoft.com/office/drawing/2014/main" id="{A204F55B-358D-4FB5-9979-6724C64154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Freeform: Shape 2058">
              <a:extLst>
                <a:ext uri="{FF2B5EF4-FFF2-40B4-BE49-F238E27FC236}">
                  <a16:creationId xmlns:a16="http://schemas.microsoft.com/office/drawing/2014/main" id="{C4F77C62-9DDF-48D3-A074-159A32767A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0" name="Freeform: Shape 2059">
              <a:extLst>
                <a:ext uri="{FF2B5EF4-FFF2-40B4-BE49-F238E27FC236}">
                  <a16:creationId xmlns:a16="http://schemas.microsoft.com/office/drawing/2014/main" id="{DEB07022-F30B-49CA-B1DD-A826815C4A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061" name="Freeform: Shape 2060">
              <a:extLst>
                <a:ext uri="{FF2B5EF4-FFF2-40B4-BE49-F238E27FC236}">
                  <a16:creationId xmlns:a16="http://schemas.microsoft.com/office/drawing/2014/main" id="{F7C47E16-167C-48BF-9FC9-08787D3489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A1FFD386-9FA8-0787-5C46-7FAFCBB99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672" y="3462198"/>
            <a:ext cx="3759105" cy="208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24F105-44F8-FA4C-4EF2-F2072D4F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63" y="1085089"/>
            <a:ext cx="11464140" cy="4208016"/>
          </a:xfrm>
        </p:spPr>
        <p:txBody>
          <a:bodyPr anchor="ctr">
            <a:normAutofit fontScale="250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b="1" strike="noStrike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DIDATTICA INCLUSIVA: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it-IT" sz="5600" strike="noStrike" dirty="0">
              <a:solidFill>
                <a:schemeClr val="tx2"/>
              </a:solidFill>
              <a:effectLst/>
              <a:latin typeface="Comic Sans MS" panose="030F0702030302020204" pitchFamily="66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tx2"/>
                </a:solidFill>
                <a:latin typeface="Comic Sans MS" panose="030F0702030302020204" pitchFamily="66" charset="0"/>
              </a:rPr>
              <a:t>     </a:t>
            </a:r>
            <a:r>
              <a:rPr lang="it-IT" sz="5600" strike="noStrike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mette al centro l’alunno e le sue potenzialità, valorizzando le differenze che diventano risorsa per il gruppo. </a:t>
            </a:r>
            <a:endParaRPr lang="it-IT" sz="5600" dirty="0">
              <a:solidFill>
                <a:schemeClr val="tx2"/>
              </a:solidFill>
              <a:effectLst/>
              <a:latin typeface="Comic Sans MS" panose="030F0702030302020204" pitchFamily="66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lang="it-IT" sz="56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</a:br>
            <a:r>
              <a:rPr lang="it-IT" sz="5600" b="1" strike="noStrike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I nostri docenti si impegnano quotidianamente per: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it-IT" sz="5600" dirty="0"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5600" strike="noStrike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creare un clima di classe inclusivo (accettazione e rispetto delle diversità)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5600" strike="noStrike" dirty="0">
              <a:solidFill>
                <a:schemeClr val="tx2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5600" strike="noStrike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 adattare  il proprio stile di insegnamento (strategie, materiali, tempi, tecnologie) a seconda dei bisogni di ciascun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tx2"/>
                </a:solidFill>
                <a:latin typeface="Comic Sans MS" panose="030F0702030302020204" pitchFamily="66" charset="0"/>
              </a:rPr>
              <a:t>     </a:t>
            </a:r>
            <a:r>
              <a:rPr lang="it-IT" sz="5600" strike="noStrike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alunno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it-IT" sz="5600" strike="noStrike" dirty="0">
              <a:solidFill>
                <a:schemeClr val="tx2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5600" strike="noStrike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 sviluppare un approccio cooperativo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it-IT" sz="5600" strike="noStrike" dirty="0">
              <a:solidFill>
                <a:schemeClr val="tx2"/>
              </a:solidFill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5600" strike="noStrike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favorire la creazione di reti relazionali  (famiglia, enti specialistici . . . ).</a:t>
            </a:r>
            <a:endParaRPr lang="it-IT" sz="5600" strike="noStrike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it-IT" sz="5600" b="1" dirty="0">
              <a:solidFill>
                <a:schemeClr val="tx2"/>
              </a:solidFill>
              <a:effectLst/>
              <a:latin typeface="Comic Sans MS" panose="030F0702030302020204" pitchFamily="66" charset="0"/>
            </a:endParaRPr>
          </a:p>
          <a:p>
            <a:pPr marL="0" indent="0" algn="r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it-IT" sz="5600" b="1" strike="noStrike" dirty="0"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  <a:p>
            <a:pPr marL="0" indent="0" algn="r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b="1" strike="noStrike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La scuola inoltre organizza diverse attività per favorire lo sviluppo cognitivo e relazionale di ogni alunno:</a:t>
            </a:r>
          </a:p>
          <a:p>
            <a:pPr marL="0" indent="0" algn="r" rtl="0" fontAlgn="base">
              <a:spcBef>
                <a:spcPts val="0"/>
              </a:spcBef>
              <a:spcAft>
                <a:spcPts val="0"/>
              </a:spcAft>
              <a:buNone/>
            </a:pPr>
            <a:endParaRPr kumimoji="0" lang="it-IT" sz="560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560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anose="030F0702030302020204" pitchFamily="66" charset="0"/>
              </a:rPr>
              <a:t>Laboratori di italiano per stranieri con la collaborazione del POLOSTART1</a:t>
            </a:r>
          </a:p>
          <a:p>
            <a:pPr marL="0" marR="0" lvl="0" indent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560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560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anose="030F0702030302020204" pitchFamily="66" charset="0"/>
              </a:rPr>
              <a:t>GLO per la redazione dei PEI realizzati ad hoc per ciascun alunno DA</a:t>
            </a:r>
          </a:p>
          <a:p>
            <a:pPr marL="0" marR="0" lvl="0" indent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560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560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anose="030F0702030302020204" pitchFamily="66" charset="0"/>
              </a:rPr>
              <a:t>Stesura di PDP e PDT per tutti gli alunni con BES</a:t>
            </a:r>
          </a:p>
          <a:p>
            <a:pPr marL="0" marR="0" lvl="0" indent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560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3657600" lvl="8" indent="0" algn="r" fontAlgn="base">
              <a:spcBef>
                <a:spcPts val="0"/>
              </a:spcBef>
              <a:defRPr/>
            </a:pPr>
            <a:r>
              <a:rPr kumimoji="0" lang="it-IT" sz="560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anose="030F0702030302020204" pitchFamily="66" charset="0"/>
              </a:rPr>
              <a:t>GLI per procedere ad un’analisi delle criticità e dei punti di forza degli interventi di inclusione scolastica operati</a:t>
            </a:r>
          </a:p>
          <a:p>
            <a:pPr marL="0" marR="0" lvl="0" indent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560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3657600" lvl="8" indent="0" algn="r" fontAlgn="base">
              <a:spcBef>
                <a:spcPts val="0"/>
              </a:spcBef>
              <a:defRPr/>
            </a:pPr>
            <a:r>
              <a:rPr kumimoji="0" lang="it-IT" sz="560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anose="030F0702030302020204" pitchFamily="66" charset="0"/>
              </a:rPr>
              <a:t>Progetto «Screening D</a:t>
            </a:r>
            <a:r>
              <a:rPr lang="it-IT" sz="5600" dirty="0">
                <a:solidFill>
                  <a:schemeClr val="tx2"/>
                </a:solidFill>
                <a:latin typeface="Comic Sans MS" panose="030F0702030302020204" pitchFamily="66" charset="0"/>
              </a:rPr>
              <a:t>SA» per le classi seconde e terze in collaborazione con il Centro Psicopedagogico Bracco.</a:t>
            </a:r>
          </a:p>
          <a:p>
            <a:pPr marL="0" marR="0" lvl="0" indent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520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2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anose="030F0702030302020204" pitchFamily="66" charset="0"/>
              </a:rPr>
              <a:t/>
            </a:r>
            <a:br>
              <a:rPr kumimoji="0" lang="it-IT" sz="52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anose="030F0702030302020204" pitchFamily="66" charset="0"/>
              </a:rPr>
            </a:br>
            <a:endParaRPr lang="it-IT" sz="52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52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52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L’intero Istituto scolastico ha partecipato e concluso con successo il corso formativo </a:t>
            </a: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52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«Dislessia Amica-Livello Avanzato».</a:t>
            </a:r>
            <a:endParaRPr kumimoji="0" lang="it-IT" sz="5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700" b="0" dirty="0">
              <a:solidFill>
                <a:schemeClr val="tx2"/>
              </a:solidFill>
              <a:effectLst/>
            </a:endParaRPr>
          </a:p>
          <a:p>
            <a:endParaRPr lang="it-IT" sz="700" dirty="0">
              <a:solidFill>
                <a:schemeClr val="tx2"/>
              </a:solidFill>
            </a:endParaRPr>
          </a:p>
        </p:txBody>
      </p:sp>
      <p:pic>
        <p:nvPicPr>
          <p:cNvPr id="5" name="Elementi multimediali online 4" title="Spot porcospino| Natale | Erste Bank und Sparkasse">
            <a:hlinkClick r:id="" action="ppaction://media"/>
            <a:extLst>
              <a:ext uri="{FF2B5EF4-FFF2-40B4-BE49-F238E27FC236}">
                <a16:creationId xmlns:a16="http://schemas.microsoft.com/office/drawing/2014/main" id="{B3E1BC80-561A-173B-988E-B0F11154CB9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8185355" y="4793004"/>
            <a:ext cx="3486329" cy="19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6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2152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2tIvISN1o8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19100" y="-103238"/>
            <a:ext cx="11353800" cy="6961238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320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23</Words>
  <Application>Microsoft Office PowerPoint</Application>
  <PresentationFormat>Widescreen</PresentationFormat>
  <Paragraphs>36</Paragraphs>
  <Slides>2</Slides>
  <Notes>0</Notes>
  <HiddenSlides>0</HiddenSlides>
  <MMClips>2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solofrizzo</dc:creator>
  <cp:lastModifiedBy>Utente</cp:lastModifiedBy>
  <cp:revision>4</cp:revision>
  <dcterms:created xsi:type="dcterms:W3CDTF">2023-12-11T09:31:02Z</dcterms:created>
  <dcterms:modified xsi:type="dcterms:W3CDTF">2023-12-12T11:13:19Z</dcterms:modified>
</cp:coreProperties>
</file>