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EAB9AE-3A77-66D3-0E24-CE0AE98312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DA31207-CD9E-884E-34FA-BCB9A48217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BBACC0E-84DD-76B6-6BA4-67D6B2455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F7FE7-6921-4A32-B1CE-BD9512CC1675}" type="datetimeFigureOut">
              <a:rPr lang="it-IT" smtClean="0"/>
              <a:t>12/12/2023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483DDC1-074D-E1A5-60C9-258F42364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4229635-6C7B-34BE-27F6-C8F78045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0774-0F77-4D7D-AC19-C42BD62710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8150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010521-B74C-6835-C35F-57EE0EA21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F9104DF-9F78-05D1-35BD-6529D78DAB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F0C9697-34C8-0B3D-6828-DD84DADFE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F7FE7-6921-4A32-B1CE-BD9512CC1675}" type="datetimeFigureOut">
              <a:rPr lang="it-IT" smtClean="0"/>
              <a:t>12/12/2023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A521A09-12FD-4669-85C5-3199D5C13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01E96EC-6089-4268-3EFA-F5040F77B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0774-0F77-4D7D-AC19-C42BD62710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2643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669BD26-1798-B92D-4347-BB1BA3B0F8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436FE0D-2ACA-A1F2-5A2F-C7076E2EEF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611EC7B-79C0-6585-044B-BA85E95CC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F7FE7-6921-4A32-B1CE-BD9512CC1675}" type="datetimeFigureOut">
              <a:rPr lang="it-IT" smtClean="0"/>
              <a:t>12/12/2023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AE0408E-C03C-9F62-146E-2AD33CC37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FAAAE64-2CEC-52D9-7E3A-85956BCE6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0774-0F77-4D7D-AC19-C42BD62710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0238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095F61-C068-2352-D5AB-D9C658970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408BAA-4B71-8F54-640E-5CB21E6CA8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70C235B-32AE-BAF3-7835-AC53ED2F0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F7FE7-6921-4A32-B1CE-BD9512CC1675}" type="datetimeFigureOut">
              <a:rPr lang="it-IT" smtClean="0"/>
              <a:t>12/12/2023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18FA11A-5F89-78CB-0910-43C99B47B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9CB6349-3F10-8265-7696-B11513350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0774-0F77-4D7D-AC19-C42BD62710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9779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EAFF27-AEDF-017F-48F6-C0CBA6F81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7297E2F-86BB-856D-A8C9-EC0659EC01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2A361E6-8950-1652-B4C0-D0AED3931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F7FE7-6921-4A32-B1CE-BD9512CC1675}" type="datetimeFigureOut">
              <a:rPr lang="it-IT" smtClean="0"/>
              <a:t>12/12/2023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90CC9B2-568C-FFB8-F7C2-A49847E44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39A45A4-0391-642B-35D5-23B2F2A40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0774-0F77-4D7D-AC19-C42BD62710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8187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D8C393-40E6-B8F0-AFFC-08F0A3709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D580421-8950-4D64-C999-BB67BC1CAC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BDBB083-C77A-30F3-626E-8EC61B37F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136B185-0083-3C84-8152-E7EBD158A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F7FE7-6921-4A32-B1CE-BD9512CC1675}" type="datetimeFigureOut">
              <a:rPr lang="it-IT" smtClean="0"/>
              <a:t>12/12/2023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036C32D-8488-124B-CA60-169FCA01D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E61CA1F-9864-A504-42B5-4CDB860BC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0774-0F77-4D7D-AC19-C42BD62710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8006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70FB66-4417-1DFC-D92D-4688BEEB2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43D5523-52E8-F0A0-510C-3CEE4DBC9A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3F87879-7CA6-2197-E241-5BBC07FDB9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EB3D303-99E3-BE5E-1914-8597200357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F4C0E6A-21A7-7138-7A3D-F206B9EAD4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0AC5455-E1E4-B0C9-846F-F96F8B7CC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F7FE7-6921-4A32-B1CE-BD9512CC1675}" type="datetimeFigureOut">
              <a:rPr lang="it-IT" smtClean="0"/>
              <a:t>12/12/2023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2832296-F925-53ED-F761-7C8755B6D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39A1EA3-6682-C63F-BC28-238BBE4B0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0774-0F77-4D7D-AC19-C42BD62710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2534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DBB6AA-6F37-792A-8CD6-59FC3B7A4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CBE12AE-5C27-AC78-4834-CD309EC1D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F7FE7-6921-4A32-B1CE-BD9512CC1675}" type="datetimeFigureOut">
              <a:rPr lang="it-IT" smtClean="0"/>
              <a:t>12/12/2023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6C620B8-33FB-CFC6-DF3C-55031BEBE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487AA0F-7C60-9A47-4D62-9E3697DC9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0774-0F77-4D7D-AC19-C42BD62710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6183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9755C23-3B31-173C-0280-FF173B17A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F7FE7-6921-4A32-B1CE-BD9512CC1675}" type="datetimeFigureOut">
              <a:rPr lang="it-IT" smtClean="0"/>
              <a:t>12/12/2023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E9A4116-5F6D-C48E-0591-1AE166ED7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BD50DBB-0EC1-72A2-7598-08636F4D0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0774-0F77-4D7D-AC19-C42BD62710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1254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1CA8E6-4463-2B4A-670B-0B09D84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536CC1-26C8-2618-C33B-20DDC91040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3E9FA47-9E42-9710-1367-B2812D9A52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E5354A9-73FF-71F3-0D88-E675246E2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F7FE7-6921-4A32-B1CE-BD9512CC1675}" type="datetimeFigureOut">
              <a:rPr lang="it-IT" smtClean="0"/>
              <a:t>12/12/2023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8E0088F-78D7-F655-5964-36979ECA4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F7D9085-7EE2-E3A3-A9D7-CB1D114E2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0774-0F77-4D7D-AC19-C42BD62710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6573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EB11C0-6417-C21E-7D7B-A0BBBC5A0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CA9598C-D43B-4856-120D-574B793699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08FFEAE-7301-32D5-E15A-11A8A5EC84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58FE7E9-798B-1FE1-4E57-9D2AB0CB6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F7FE7-6921-4A32-B1CE-BD9512CC1675}" type="datetimeFigureOut">
              <a:rPr lang="it-IT" smtClean="0"/>
              <a:t>12/12/2023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A593718-B06B-88AF-0F1B-F4BCF54C8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842825A-014C-BD39-3C25-4DD4CC9D7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0774-0F77-4D7D-AC19-C42BD62710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2983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BAD9425-0202-3614-5787-A593D5893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38CAF48-3EDE-6D9D-5555-3E18FA738C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71DB7AF-3194-B1F3-E72F-51FFDB28A3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F7FE7-6921-4A32-B1CE-BD9512CC1675}" type="datetimeFigureOut">
              <a:rPr lang="it-IT" smtClean="0"/>
              <a:t>12/12/2023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916D2BE-446F-E223-FB54-04B8A5E9EB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C785286-E8E8-0A02-E0B5-3D06B7001D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00774-0F77-4D7D-AC19-C42BD62710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5151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2tIvISN1o8U?feature=oembed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2tIvISN1o8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7E6D2D34-4BB4-460B-8844-027610FB21F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A6BEA768-35E4-8370-FA4D-676ACB9E71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325484" y="284322"/>
            <a:ext cx="1217474" cy="1787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057" name="Group 2056">
            <a:extLst>
              <a:ext uri="{FF2B5EF4-FFF2-40B4-BE49-F238E27FC236}">
                <a16:creationId xmlns:a16="http://schemas.microsoft.com/office/drawing/2014/main" id="{C5314570-9B06-4D37-8CBD-EDD67C2FA20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-4155"/>
            <a:ext cx="2514948" cy="2174333"/>
            <a:chOff x="-305" y="-4155"/>
            <a:chExt cx="2514948" cy="2174333"/>
          </a:xfrm>
        </p:grpSpPr>
        <p:sp>
          <p:nvSpPr>
            <p:cNvPr id="2058" name="Freeform: Shape 2057">
              <a:extLst>
                <a:ext uri="{FF2B5EF4-FFF2-40B4-BE49-F238E27FC236}">
                  <a16:creationId xmlns:a16="http://schemas.microsoft.com/office/drawing/2014/main" id="{A204F55B-358D-4FB5-9979-6724C641541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9" name="Freeform: Shape 2058">
              <a:extLst>
                <a:ext uri="{FF2B5EF4-FFF2-40B4-BE49-F238E27FC236}">
                  <a16:creationId xmlns:a16="http://schemas.microsoft.com/office/drawing/2014/main" id="{C4F77C62-9DDF-48D3-A074-159A32767AA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0" name="Freeform: Shape 2059">
              <a:extLst>
                <a:ext uri="{FF2B5EF4-FFF2-40B4-BE49-F238E27FC236}">
                  <a16:creationId xmlns:a16="http://schemas.microsoft.com/office/drawing/2014/main" id="{DEB07022-F30B-49CA-B1DD-A826815C4AC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061" name="Freeform: Shape 2060">
              <a:extLst>
                <a:ext uri="{FF2B5EF4-FFF2-40B4-BE49-F238E27FC236}">
                  <a16:creationId xmlns:a16="http://schemas.microsoft.com/office/drawing/2014/main" id="{F7C47E16-167C-48BF-9FC9-08787D3489F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2050" name="Picture 2">
            <a:extLst>
              <a:ext uri="{FF2B5EF4-FFF2-40B4-BE49-F238E27FC236}">
                <a16:creationId xmlns:a16="http://schemas.microsoft.com/office/drawing/2014/main" id="{A1FFD386-9FA8-0787-5C46-7FAFCBB997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4672" y="3462198"/>
            <a:ext cx="3759105" cy="2086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224F105-44F8-FA4C-4EF2-F2072D4FB1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763" y="1085089"/>
            <a:ext cx="11464140" cy="4208016"/>
          </a:xfrm>
        </p:spPr>
        <p:txBody>
          <a:bodyPr anchor="ctr">
            <a:normAutofit fontScale="25000" lnSpcReduction="20000"/>
          </a:bodyPr>
          <a:lstStyle/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5600" b="1" strike="noStrike" dirty="0">
                <a:solidFill>
                  <a:srgbClr val="C00000"/>
                </a:solidFill>
                <a:effectLst/>
                <a:latin typeface="Comic Sans MS" panose="030F0702030302020204" pitchFamily="66" charset="0"/>
              </a:rPr>
              <a:t>DIDATTICA INCLUSIVA: </a:t>
            </a: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endParaRPr lang="it-IT" sz="5600" strike="noStrike" dirty="0">
              <a:solidFill>
                <a:schemeClr val="tx2"/>
              </a:solidFill>
              <a:effectLst/>
              <a:latin typeface="Comic Sans MS" panose="030F0702030302020204" pitchFamily="66" charset="0"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5600" dirty="0">
                <a:solidFill>
                  <a:schemeClr val="tx2"/>
                </a:solidFill>
                <a:latin typeface="Comic Sans MS" panose="030F0702030302020204" pitchFamily="66" charset="0"/>
              </a:rPr>
              <a:t>     </a:t>
            </a:r>
            <a:r>
              <a:rPr lang="it-IT" sz="5600" strike="noStrike" dirty="0">
                <a:solidFill>
                  <a:schemeClr val="tx2"/>
                </a:solidFill>
                <a:effectLst/>
                <a:latin typeface="Comic Sans MS" panose="030F0702030302020204" pitchFamily="66" charset="0"/>
              </a:rPr>
              <a:t>mette al centro l’alunno e le sue potenzialità, valorizzando le differenze che diventano risorsa per il gruppo. </a:t>
            </a:r>
            <a:endParaRPr lang="it-IT" sz="5600" dirty="0">
              <a:solidFill>
                <a:schemeClr val="tx2"/>
              </a:solidFill>
              <a:effectLst/>
              <a:latin typeface="Comic Sans MS" panose="030F0702030302020204" pitchFamily="66" charset="0"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5600" b="1" dirty="0">
                <a:solidFill>
                  <a:srgbClr val="C00000"/>
                </a:solidFill>
                <a:effectLst/>
                <a:latin typeface="Comic Sans MS" panose="030F0702030302020204" pitchFamily="66" charset="0"/>
              </a:rPr>
              <a:t/>
            </a:r>
            <a:br>
              <a:rPr lang="it-IT" sz="5600" b="1" dirty="0">
                <a:solidFill>
                  <a:srgbClr val="C00000"/>
                </a:solidFill>
                <a:effectLst/>
                <a:latin typeface="Comic Sans MS" panose="030F0702030302020204" pitchFamily="66" charset="0"/>
              </a:rPr>
            </a:br>
            <a:r>
              <a:rPr lang="it-IT" sz="5600" b="1" strike="noStrike" dirty="0">
                <a:solidFill>
                  <a:srgbClr val="C00000"/>
                </a:solidFill>
                <a:effectLst/>
                <a:latin typeface="Comic Sans MS" panose="030F0702030302020204" pitchFamily="66" charset="0"/>
              </a:rPr>
              <a:t>I nostri docenti si impegnano quotidianamente per:</a:t>
            </a: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endParaRPr lang="it-IT" sz="5600" dirty="0">
              <a:solidFill>
                <a:srgbClr val="C00000"/>
              </a:solidFill>
              <a:effectLst/>
              <a:latin typeface="Comic Sans MS" panose="030F0702030302020204" pitchFamily="66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5600" strike="noStrike" dirty="0">
                <a:solidFill>
                  <a:schemeClr val="tx2"/>
                </a:solidFill>
                <a:effectLst/>
                <a:latin typeface="Comic Sans MS" panose="030F0702030302020204" pitchFamily="66" charset="0"/>
              </a:rPr>
              <a:t>creare un clima di classe inclusivo (accettazione e rispetto delle diversità)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it-IT" sz="5600" strike="noStrike" dirty="0">
              <a:solidFill>
                <a:schemeClr val="tx2"/>
              </a:solidFill>
              <a:effectLst/>
              <a:latin typeface="Comic Sans MS" panose="030F0702030302020204" pitchFamily="66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5600" strike="noStrike" dirty="0">
                <a:solidFill>
                  <a:schemeClr val="tx2"/>
                </a:solidFill>
                <a:effectLst/>
                <a:latin typeface="Comic Sans MS" panose="030F0702030302020204" pitchFamily="66" charset="0"/>
              </a:rPr>
              <a:t> adattare  il proprio stile di insegnamento (strategie, materiali, tempi, tecnologie) a seconda dei bisogni di ciascun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5600" dirty="0">
                <a:solidFill>
                  <a:schemeClr val="tx2"/>
                </a:solidFill>
                <a:latin typeface="Comic Sans MS" panose="030F0702030302020204" pitchFamily="66" charset="0"/>
              </a:rPr>
              <a:t>     </a:t>
            </a:r>
            <a:r>
              <a:rPr lang="it-IT" sz="5600" strike="noStrike" dirty="0">
                <a:solidFill>
                  <a:schemeClr val="tx2"/>
                </a:solidFill>
                <a:effectLst/>
                <a:latin typeface="Comic Sans MS" panose="030F0702030302020204" pitchFamily="66" charset="0"/>
              </a:rPr>
              <a:t>alunno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endParaRPr lang="it-IT" sz="5600" strike="noStrike" dirty="0">
              <a:solidFill>
                <a:schemeClr val="tx2"/>
              </a:solidFill>
              <a:effectLst/>
              <a:latin typeface="Comic Sans MS" panose="030F0702030302020204" pitchFamily="66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5600" strike="noStrike" dirty="0">
                <a:solidFill>
                  <a:schemeClr val="tx2"/>
                </a:solidFill>
                <a:effectLst/>
                <a:latin typeface="Comic Sans MS" panose="030F0702030302020204" pitchFamily="66" charset="0"/>
              </a:rPr>
              <a:t> sviluppare un approccio cooperativo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endParaRPr lang="it-IT" sz="5600" strike="noStrike" dirty="0">
              <a:solidFill>
                <a:schemeClr val="tx2"/>
              </a:solidFill>
              <a:effectLst/>
              <a:latin typeface="Comic Sans MS" panose="030F0702030302020204" pitchFamily="66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5600" strike="noStrike" dirty="0">
                <a:solidFill>
                  <a:schemeClr val="tx2"/>
                </a:solidFill>
                <a:effectLst/>
                <a:latin typeface="Comic Sans MS" panose="030F0702030302020204" pitchFamily="66" charset="0"/>
              </a:rPr>
              <a:t>favorire la creazione di reti relazionali  (famiglia, enti specialistici . . . ).</a:t>
            </a:r>
            <a:endParaRPr lang="it-IT" sz="5600" strike="noStrike" dirty="0">
              <a:solidFill>
                <a:schemeClr val="tx2"/>
              </a:solidFill>
              <a:latin typeface="Comic Sans MS" panose="030F0702030302020204" pitchFamily="66" charset="0"/>
            </a:endParaRP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endParaRPr lang="it-IT" sz="5600" b="1" dirty="0">
              <a:solidFill>
                <a:schemeClr val="tx2"/>
              </a:solidFill>
              <a:effectLst/>
              <a:latin typeface="Comic Sans MS" panose="030F0702030302020204" pitchFamily="66" charset="0"/>
            </a:endParaRPr>
          </a:p>
          <a:p>
            <a:pPr marL="0" indent="0" algn="r" rtl="0" fontAlgn="base">
              <a:spcBef>
                <a:spcPts val="0"/>
              </a:spcBef>
              <a:spcAft>
                <a:spcPts val="0"/>
              </a:spcAft>
              <a:buNone/>
            </a:pPr>
            <a:endParaRPr lang="it-IT" sz="5600" b="1" strike="noStrike" dirty="0">
              <a:solidFill>
                <a:srgbClr val="C00000"/>
              </a:solidFill>
              <a:effectLst/>
              <a:latin typeface="Comic Sans MS" panose="030F0702030302020204" pitchFamily="66" charset="0"/>
            </a:endParaRPr>
          </a:p>
          <a:p>
            <a:pPr marL="0" indent="0" algn="r" rtl="0" fontAlgn="base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5600" b="1" strike="noStrike" dirty="0">
                <a:solidFill>
                  <a:srgbClr val="C00000"/>
                </a:solidFill>
                <a:effectLst/>
                <a:latin typeface="Comic Sans MS" panose="030F0702030302020204" pitchFamily="66" charset="0"/>
              </a:rPr>
              <a:t>La scuola inoltre organizza diverse attività per favorire lo sviluppo cognitivo e relazionale di ogni alunno:</a:t>
            </a:r>
          </a:p>
          <a:p>
            <a:pPr marL="0" indent="0" algn="r" rtl="0" fontAlgn="base">
              <a:spcBef>
                <a:spcPts val="0"/>
              </a:spcBef>
              <a:spcAft>
                <a:spcPts val="0"/>
              </a:spcAft>
              <a:buNone/>
            </a:pPr>
            <a:endParaRPr kumimoji="0" lang="it-IT" sz="5600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  <a:p>
            <a:pPr marL="0" marR="0" lvl="0" indent="0" algn="r" defTabSz="914400" rtl="0" eaLnBrk="1" fontAlgn="base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5600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mic Sans MS" panose="030F0702030302020204" pitchFamily="66" charset="0"/>
              </a:rPr>
              <a:t>Laboratori di italiano per stranieri con la collaborazione del POLOSTART1</a:t>
            </a:r>
          </a:p>
          <a:p>
            <a:pPr marL="0" marR="0" lvl="0" indent="0" algn="r" defTabSz="914400" rtl="0" eaLnBrk="1" fontAlgn="base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it-IT" sz="5600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omic Sans MS" panose="030F0702030302020204" pitchFamily="66" charset="0"/>
            </a:endParaRPr>
          </a:p>
          <a:p>
            <a:pPr marL="0" marR="0" lvl="0" indent="0" algn="r" defTabSz="914400" rtl="0" eaLnBrk="1" fontAlgn="base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5600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mic Sans MS" panose="030F0702030302020204" pitchFamily="66" charset="0"/>
              </a:rPr>
              <a:t>GLO per la redazione dei PEI realizzati ad hoc per ciascun alunno DA</a:t>
            </a:r>
          </a:p>
          <a:p>
            <a:pPr marL="0" marR="0" lvl="0" indent="0" algn="r" defTabSz="914400" rtl="0" eaLnBrk="1" fontAlgn="base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it-IT" sz="5600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omic Sans MS" panose="030F0702030302020204" pitchFamily="66" charset="0"/>
            </a:endParaRPr>
          </a:p>
          <a:p>
            <a:pPr marL="0" marR="0" lvl="0" indent="0" algn="r" defTabSz="914400" rtl="0" eaLnBrk="1" fontAlgn="base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5600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mic Sans MS" panose="030F0702030302020204" pitchFamily="66" charset="0"/>
              </a:rPr>
              <a:t>Stesura di PDP e PDT per tutti gli alunni con BES</a:t>
            </a:r>
          </a:p>
          <a:p>
            <a:pPr marL="0" marR="0" lvl="0" indent="0" algn="r" defTabSz="914400" rtl="0" eaLnBrk="1" fontAlgn="base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it-IT" sz="5600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omic Sans MS" panose="030F0702030302020204" pitchFamily="66" charset="0"/>
            </a:endParaRPr>
          </a:p>
          <a:p>
            <a:pPr marL="3657600" lvl="8" indent="0" algn="r" fontAlgn="base">
              <a:spcBef>
                <a:spcPts val="0"/>
              </a:spcBef>
              <a:defRPr/>
            </a:pPr>
            <a:r>
              <a:rPr kumimoji="0" lang="it-IT" sz="5600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mic Sans MS" panose="030F0702030302020204" pitchFamily="66" charset="0"/>
              </a:rPr>
              <a:t>GLI per procedere ad un’analisi delle criticità e dei punti di forza degli interventi di inclusione scolastica operati</a:t>
            </a:r>
          </a:p>
          <a:p>
            <a:pPr marL="0" marR="0" lvl="0" indent="0" algn="r" defTabSz="914400" rtl="0" eaLnBrk="1" fontAlgn="base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it-IT" sz="5600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omic Sans MS" panose="030F0702030302020204" pitchFamily="66" charset="0"/>
            </a:endParaRPr>
          </a:p>
          <a:p>
            <a:pPr marL="3657600" lvl="8" indent="0" algn="r" fontAlgn="base">
              <a:spcBef>
                <a:spcPts val="0"/>
              </a:spcBef>
              <a:defRPr/>
            </a:pPr>
            <a:r>
              <a:rPr kumimoji="0" lang="it-IT" sz="5600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mic Sans MS" panose="030F0702030302020204" pitchFamily="66" charset="0"/>
              </a:rPr>
              <a:t>Progetto «Screening D</a:t>
            </a:r>
            <a:r>
              <a:rPr lang="it-IT" sz="5600" dirty="0">
                <a:solidFill>
                  <a:schemeClr val="tx2"/>
                </a:solidFill>
                <a:latin typeface="Comic Sans MS" panose="030F0702030302020204" pitchFamily="66" charset="0"/>
              </a:rPr>
              <a:t>SA» per le classi seconde e terze in collaborazione con il Centro Psicopedagogico Bracco.</a:t>
            </a:r>
          </a:p>
          <a:p>
            <a:pPr marL="0" marR="0" lvl="0" indent="0" algn="r" defTabSz="914400" rtl="0" eaLnBrk="1" fontAlgn="base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it-IT" sz="5200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omic Sans MS" panose="030F0702030302020204" pitchFamily="66" charset="0"/>
            </a:endParaRPr>
          </a:p>
          <a:p>
            <a:pPr marL="0" marR="0" lvl="0" indent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520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mic Sans MS" panose="030F0702030302020204" pitchFamily="66" charset="0"/>
              </a:rPr>
              <a:t/>
            </a:r>
            <a:br>
              <a:rPr kumimoji="0" lang="it-IT" sz="520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mic Sans MS" panose="030F0702030302020204" pitchFamily="66" charset="0"/>
              </a:rPr>
            </a:br>
            <a:endParaRPr lang="it-IT" sz="5200" b="1" i="1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5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5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5200" b="1" i="1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5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5200" b="1" i="1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52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L’intero Istituto scolastico ha partecipato e concluso con successo il corso formativo </a:t>
            </a:r>
          </a:p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5200" b="1" i="1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52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«Dislessia Amica-Livello Avanzato».</a:t>
            </a:r>
            <a:endParaRPr kumimoji="0" lang="it-IT" sz="5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it-IT" sz="700" b="0" dirty="0">
              <a:solidFill>
                <a:schemeClr val="tx2"/>
              </a:solidFill>
              <a:effectLst/>
            </a:endParaRPr>
          </a:p>
          <a:p>
            <a:endParaRPr lang="it-IT" sz="700" dirty="0">
              <a:solidFill>
                <a:schemeClr val="tx2"/>
              </a:solidFill>
            </a:endParaRPr>
          </a:p>
        </p:txBody>
      </p:sp>
      <p:pic>
        <p:nvPicPr>
          <p:cNvPr id="5" name="Elementi multimediali online 4" title="Spot porcospino| Natale | Erste Bank und Sparkasse">
            <a:hlinkClick r:id="" action="ppaction://media"/>
            <a:extLst>
              <a:ext uri="{FF2B5EF4-FFF2-40B4-BE49-F238E27FC236}">
                <a16:creationId xmlns:a16="http://schemas.microsoft.com/office/drawing/2014/main" id="{B3E1BC80-561A-173B-988E-B0F11154CB9D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8185355" y="4793004"/>
            <a:ext cx="3486329" cy="196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966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42152"/>
          </a:xfrm>
        </p:spPr>
        <p:txBody>
          <a:bodyPr/>
          <a:lstStyle/>
          <a:p>
            <a:endParaRPr lang="it-IT" dirty="0"/>
          </a:p>
        </p:txBody>
      </p:sp>
      <p:pic>
        <p:nvPicPr>
          <p:cNvPr id="5" name="2tIvISN1o8U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19100" y="-103238"/>
            <a:ext cx="11353800" cy="6961238"/>
          </a:xfrm>
          <a:prstGeom prst="rect">
            <a:avLst/>
          </a:prstGeom>
          <a:ln>
            <a:noFill/>
          </a:ln>
          <a:effectLst/>
          <a:scene3d>
            <a:camera prst="orthographicFront"/>
            <a:lightRig rig="balanced" dir="t"/>
          </a:scene3d>
          <a:sp3d prstMaterial="softEdge">
            <a:bevelT w="203200" h="101600" prst="cross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13207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23</Words>
  <Application>Microsoft Office PowerPoint</Application>
  <PresentationFormat>Widescreen</PresentationFormat>
  <Paragraphs>36</Paragraphs>
  <Slides>2</Slides>
  <Notes>0</Notes>
  <HiddenSlides>0</HiddenSlides>
  <MMClips>2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silvia solofrizzo</dc:creator>
  <cp:lastModifiedBy>Utente</cp:lastModifiedBy>
  <cp:revision>4</cp:revision>
  <dcterms:created xsi:type="dcterms:W3CDTF">2023-12-11T09:31:02Z</dcterms:created>
  <dcterms:modified xsi:type="dcterms:W3CDTF">2023-12-12T11:13:19Z</dcterms:modified>
</cp:coreProperties>
</file>