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 roundtripDataSignature="AMtx7mg5Peydt1Ltrd08GzywyUHbBhf7Q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15"/>
        <p:cNvGrpSpPr/>
        <p:nvPr/>
      </p:nvGrpSpPr>
      <p:grpSpPr>
        <a:xfrm>
          <a:off x="0" y="0"/>
          <a:ext cx="0" cy="0"/>
          <a:chOff x="0" y="0"/>
          <a:chExt cx="0" cy="0"/>
        </a:xfrm>
      </p:grpSpPr>
      <p:sp>
        <p:nvSpPr>
          <p:cNvPr id="16" name="Google Shape;1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9"/>
        <p:cNvGrpSpPr/>
        <p:nvPr/>
      </p:nvGrpSpPr>
      <p:grpSpPr>
        <a:xfrm>
          <a:off x="0" y="0"/>
          <a:ext cx="0" cy="0"/>
          <a:chOff x="0" y="0"/>
          <a:chExt cx="0" cy="0"/>
        </a:xfrm>
      </p:grpSpPr>
      <p:sp>
        <p:nvSpPr>
          <p:cNvPr id="20" name="Google Shape;20;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5"/>
        <p:cNvGrpSpPr/>
        <p:nvPr/>
      </p:nvGrpSpPr>
      <p:grpSpPr>
        <a:xfrm>
          <a:off x="0" y="0"/>
          <a:ext cx="0" cy="0"/>
          <a:chOff x="0" y="0"/>
          <a:chExt cx="0" cy="0"/>
        </a:xfrm>
      </p:grpSpPr>
      <p:sp>
        <p:nvSpPr>
          <p:cNvPr id="26" name="Google Shape;2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31"/>
        <p:cNvGrpSpPr/>
        <p:nvPr/>
      </p:nvGrpSpPr>
      <p:grpSpPr>
        <a:xfrm>
          <a:off x="0" y="0"/>
          <a:ext cx="0" cy="0"/>
          <a:chOff x="0" y="0"/>
          <a:chExt cx="0" cy="0"/>
        </a:xfrm>
      </p:grpSpPr>
      <p:sp>
        <p:nvSpPr>
          <p:cNvPr id="32" name="Google Shape;32;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37"/>
        <p:cNvGrpSpPr/>
        <p:nvPr/>
      </p:nvGrpSpPr>
      <p:grpSpPr>
        <a:xfrm>
          <a:off x="0" y="0"/>
          <a:ext cx="0" cy="0"/>
          <a:chOff x="0" y="0"/>
          <a:chExt cx="0" cy="0"/>
        </a:xfrm>
      </p:grpSpPr>
      <p:sp>
        <p:nvSpPr>
          <p:cNvPr id="38" name="Google Shape;3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53"/>
        <p:cNvGrpSpPr/>
        <p:nvPr/>
      </p:nvGrpSpPr>
      <p:grpSpPr>
        <a:xfrm>
          <a:off x="0" y="0"/>
          <a:ext cx="0" cy="0"/>
          <a:chOff x="0" y="0"/>
          <a:chExt cx="0" cy="0"/>
        </a:xfrm>
      </p:grpSpPr>
      <p:sp>
        <p:nvSpPr>
          <p:cNvPr id="54" name="Google Shape;5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8"/>
        <p:cNvGrpSpPr/>
        <p:nvPr/>
      </p:nvGrpSpPr>
      <p:grpSpPr>
        <a:xfrm>
          <a:off x="0" y="0"/>
          <a:ext cx="0" cy="0"/>
          <a:chOff x="0" y="0"/>
          <a:chExt cx="0" cy="0"/>
        </a:xfrm>
      </p:grpSpPr>
      <p:sp>
        <p:nvSpPr>
          <p:cNvPr id="59" name="Google Shape;59;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8"/>
          <p:cNvSpPr>
            <a:spLocks noGrp="1"/>
          </p:cNvSpPr>
          <p:nvPr>
            <p:ph type="pic" idx="2"/>
          </p:nvPr>
        </p:nvSpPr>
        <p:spPr>
          <a:xfrm>
            <a:off x="5183188" y="987425"/>
            <a:ext cx="6172200" cy="4873625"/>
          </a:xfrm>
          <a:prstGeom prst="rect">
            <a:avLst/>
          </a:prstGeom>
          <a:noFill/>
          <a:ln>
            <a:noFill/>
          </a:ln>
        </p:spPr>
      </p:sp>
      <p:sp>
        <p:nvSpPr>
          <p:cNvPr id="68" name="Google Shape;68;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41100"/>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p:nvPr/>
        </p:nvSpPr>
        <p:spPr>
          <a:xfrm>
            <a:off x="340894" y="341875"/>
            <a:ext cx="5205663"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4300" b="1" i="0" u="none" strike="noStrike" cap="none">
                <a:solidFill>
                  <a:srgbClr val="FFFFFF"/>
                </a:solidFill>
                <a:latin typeface="Comic Sans MS"/>
                <a:ea typeface="Comic Sans MS"/>
                <a:cs typeface="Comic Sans MS"/>
                <a:sym typeface="Comic Sans MS"/>
              </a:rPr>
              <a:t>INSEGNAMENTO </a:t>
            </a:r>
            <a:endParaRPr/>
          </a:p>
          <a:p>
            <a:pPr marL="0" marR="0" lvl="0" indent="0" algn="ctr" rtl="0">
              <a:spcBef>
                <a:spcPts val="0"/>
              </a:spcBef>
              <a:spcAft>
                <a:spcPts val="0"/>
              </a:spcAft>
              <a:buNone/>
            </a:pPr>
            <a:endParaRPr sz="4400" b="1" i="0" u="none" strike="noStrike" cap="none">
              <a:solidFill>
                <a:srgbClr val="FFFFFF"/>
              </a:solidFill>
              <a:latin typeface="Comic Sans MS"/>
              <a:ea typeface="Comic Sans MS"/>
              <a:cs typeface="Comic Sans MS"/>
              <a:sym typeface="Comic Sans MS"/>
            </a:endParaRPr>
          </a:p>
        </p:txBody>
      </p:sp>
      <p:pic>
        <p:nvPicPr>
          <p:cNvPr id="90" name="Google Shape;90;p1"/>
          <p:cNvPicPr preferRelativeResize="0"/>
          <p:nvPr/>
        </p:nvPicPr>
        <p:blipFill rotWithShape="1">
          <a:blip r:embed="rId3">
            <a:alphaModFix/>
          </a:blip>
          <a:srcRect/>
          <a:stretch/>
        </p:blipFill>
        <p:spPr>
          <a:xfrm>
            <a:off x="11045234" y="322420"/>
            <a:ext cx="717980" cy="1053916"/>
          </a:xfrm>
          <a:prstGeom prst="rect">
            <a:avLst/>
          </a:prstGeom>
          <a:noFill/>
          <a:ln>
            <a:noFill/>
          </a:ln>
        </p:spPr>
      </p:pic>
      <p:sp>
        <p:nvSpPr>
          <p:cNvPr id="91" name="Google Shape;91;p1"/>
          <p:cNvSpPr/>
          <p:nvPr/>
        </p:nvSpPr>
        <p:spPr>
          <a:xfrm>
            <a:off x="4801602" y="1283853"/>
            <a:ext cx="7158169"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4300" b="1" i="0" u="none" strike="noStrike" cap="none">
                <a:solidFill>
                  <a:srgbClr val="FFFFFF"/>
                </a:solidFill>
                <a:latin typeface="Comic Sans MS"/>
                <a:ea typeface="Comic Sans MS"/>
                <a:cs typeface="Comic Sans MS"/>
                <a:sym typeface="Comic Sans MS"/>
              </a:rPr>
              <a:t>RELIGIONE CATTOLICA</a:t>
            </a:r>
            <a:endParaRPr/>
          </a:p>
        </p:txBody>
      </p:sp>
      <p:sp>
        <p:nvSpPr>
          <p:cNvPr id="92" name="Google Shape;92;p1"/>
          <p:cNvSpPr/>
          <p:nvPr/>
        </p:nvSpPr>
        <p:spPr>
          <a:xfrm>
            <a:off x="4801602" y="662571"/>
            <a:ext cx="2358190"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4300" b="1" i="0" u="none" strike="noStrike" cap="none">
                <a:solidFill>
                  <a:srgbClr val="FFFFFF"/>
                </a:solidFill>
                <a:latin typeface="Comic Sans MS"/>
                <a:ea typeface="Comic Sans MS"/>
                <a:cs typeface="Comic Sans MS"/>
                <a:sym typeface="Comic Sans MS"/>
              </a:rPr>
              <a:t>della</a:t>
            </a:r>
            <a:endParaRPr/>
          </a:p>
          <a:p>
            <a:pPr marL="0" marR="0" lvl="0" indent="0" algn="ctr" rtl="0">
              <a:spcBef>
                <a:spcPts val="0"/>
              </a:spcBef>
              <a:spcAft>
                <a:spcPts val="0"/>
              </a:spcAft>
              <a:buNone/>
            </a:pPr>
            <a:endParaRPr sz="4400" b="1" i="0" u="none" strike="noStrike" cap="none">
              <a:solidFill>
                <a:srgbClr val="FFFFFF"/>
              </a:solidFill>
              <a:latin typeface="Comic Sans MS"/>
              <a:ea typeface="Comic Sans MS"/>
              <a:cs typeface="Comic Sans MS"/>
              <a:sym typeface="Comic Sans MS"/>
            </a:endParaRPr>
          </a:p>
        </p:txBody>
      </p:sp>
      <p:pic>
        <p:nvPicPr>
          <p:cNvPr id="93" name="Google Shape;93;p1"/>
          <p:cNvPicPr preferRelativeResize="0"/>
          <p:nvPr/>
        </p:nvPicPr>
        <p:blipFill rotWithShape="1">
          <a:blip r:embed="rId4">
            <a:alphaModFix/>
          </a:blip>
          <a:srcRect/>
          <a:stretch/>
        </p:blipFill>
        <p:spPr>
          <a:xfrm>
            <a:off x="495586" y="2176354"/>
            <a:ext cx="5050971" cy="4339771"/>
          </a:xfrm>
          <a:prstGeom prst="rect">
            <a:avLst/>
          </a:prstGeom>
          <a:noFill/>
          <a:ln>
            <a:noFill/>
          </a:ln>
        </p:spPr>
      </p:pic>
      <p:sp>
        <p:nvSpPr>
          <p:cNvPr id="94" name="Google Shape;94;p1"/>
          <p:cNvSpPr txBox="1"/>
          <p:nvPr/>
        </p:nvSpPr>
        <p:spPr>
          <a:xfrm>
            <a:off x="6197600" y="2260940"/>
            <a:ext cx="4847634" cy="452431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3600" b="0" i="0" u="none" strike="noStrike" cap="none">
                <a:solidFill>
                  <a:schemeClr val="lt1"/>
                </a:solidFill>
                <a:latin typeface="Comic Sans MS"/>
                <a:ea typeface="Comic Sans MS"/>
                <a:cs typeface="Comic Sans MS"/>
                <a:sym typeface="Comic Sans MS"/>
              </a:rPr>
              <a:t>È l’unica disciplina che prevede una scelta da parte delle famiglie.</a:t>
            </a:r>
            <a:endParaRPr/>
          </a:p>
          <a:p>
            <a:pPr marL="0" marR="0" lvl="0" indent="0" algn="ctr" rtl="0">
              <a:spcBef>
                <a:spcPts val="0"/>
              </a:spcBef>
              <a:spcAft>
                <a:spcPts val="0"/>
              </a:spcAft>
              <a:buNone/>
            </a:pPr>
            <a:r>
              <a:rPr lang="it-IT" sz="3600" b="0" i="0" u="none" strike="noStrike" cap="none">
                <a:solidFill>
                  <a:schemeClr val="lt1"/>
                </a:solidFill>
                <a:latin typeface="Comic Sans MS"/>
                <a:ea typeface="Comic Sans MS"/>
                <a:cs typeface="Comic Sans MS"/>
                <a:sym typeface="Comic Sans MS"/>
              </a:rPr>
              <a:t>Per orientarsi consapevolmente è importante conoscerne l’identità.</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p:nvPr/>
        </p:nvSpPr>
        <p:spPr>
          <a:xfrm>
            <a:off x="914399" y="542951"/>
            <a:ext cx="1013083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3600" b="1" i="0" u="none" strike="noStrike" cap="none">
                <a:solidFill>
                  <a:srgbClr val="FFFFFF"/>
                </a:solidFill>
                <a:latin typeface="Comic Sans MS"/>
                <a:ea typeface="Comic Sans MS"/>
                <a:cs typeface="Comic Sans MS"/>
                <a:sym typeface="Comic Sans MS"/>
              </a:rPr>
              <a:t>Che cos’è?</a:t>
            </a:r>
            <a:endParaRPr/>
          </a:p>
        </p:txBody>
      </p:sp>
      <p:pic>
        <p:nvPicPr>
          <p:cNvPr id="100" name="Google Shape;100;p2"/>
          <p:cNvPicPr preferRelativeResize="0"/>
          <p:nvPr/>
        </p:nvPicPr>
        <p:blipFill rotWithShape="1">
          <a:blip r:embed="rId3">
            <a:alphaModFix/>
          </a:blip>
          <a:srcRect/>
          <a:stretch/>
        </p:blipFill>
        <p:spPr>
          <a:xfrm>
            <a:off x="11045234" y="322420"/>
            <a:ext cx="717980" cy="1053916"/>
          </a:xfrm>
          <a:prstGeom prst="rect">
            <a:avLst/>
          </a:prstGeom>
          <a:noFill/>
          <a:ln>
            <a:noFill/>
          </a:ln>
        </p:spPr>
      </p:pic>
      <p:sp>
        <p:nvSpPr>
          <p:cNvPr id="101" name="Google Shape;101;p2"/>
          <p:cNvSpPr/>
          <p:nvPr/>
        </p:nvSpPr>
        <p:spPr>
          <a:xfrm>
            <a:off x="957830" y="1596867"/>
            <a:ext cx="10446394" cy="23083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3600" b="0" i="0" u="none" strike="noStrike" cap="none">
                <a:solidFill>
                  <a:srgbClr val="FFFFFF"/>
                </a:solidFill>
                <a:latin typeface="Comic Sans MS"/>
                <a:ea typeface="Comic Sans MS"/>
                <a:cs typeface="Comic Sans MS"/>
                <a:sym typeface="Comic Sans MS"/>
              </a:rPr>
              <a:t>È un momento di approfondimento culturale e di libero confronto su tutto ciò che riguarda la religiosità e le grandi domande che gli uomini si pongono da sempre. </a:t>
            </a:r>
            <a:endParaRPr/>
          </a:p>
        </p:txBody>
      </p:sp>
      <p:sp>
        <p:nvSpPr>
          <p:cNvPr id="102" name="Google Shape;102;p2"/>
          <p:cNvSpPr txBox="1"/>
          <p:nvPr/>
        </p:nvSpPr>
        <p:spPr>
          <a:xfrm>
            <a:off x="1930400" y="4285544"/>
            <a:ext cx="84328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3600" b="1" i="0" u="none" strike="noStrike" cap="none">
                <a:solidFill>
                  <a:schemeClr val="lt1"/>
                </a:solidFill>
                <a:latin typeface="Comic Sans MS"/>
                <a:ea typeface="Comic Sans MS"/>
                <a:cs typeface="Comic Sans MS"/>
                <a:sym typeface="Comic Sans MS"/>
              </a:rPr>
              <a:t>Che cosa non è?</a:t>
            </a:r>
            <a:endParaRPr/>
          </a:p>
        </p:txBody>
      </p:sp>
      <p:sp>
        <p:nvSpPr>
          <p:cNvPr id="103" name="Google Shape;103;p2"/>
          <p:cNvSpPr txBox="1"/>
          <p:nvPr/>
        </p:nvSpPr>
        <p:spPr>
          <a:xfrm>
            <a:off x="1248229" y="5103674"/>
            <a:ext cx="10514985"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3600" b="0" i="0" u="none" strike="noStrike" cap="none">
                <a:solidFill>
                  <a:schemeClr val="lt1"/>
                </a:solidFill>
                <a:latin typeface="Comic Sans MS"/>
                <a:ea typeface="Comic Sans MS"/>
                <a:cs typeface="Comic Sans MS"/>
                <a:sym typeface="Comic Sans MS"/>
              </a:rPr>
              <a:t>Non è educazione alla fede, non è indottrinamento religioso, non è riservato solo ad alunni di fede cristiana.</a:t>
            </a:r>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p:nvPr/>
        </p:nvSpPr>
        <p:spPr>
          <a:xfrm>
            <a:off x="1274597" y="239280"/>
            <a:ext cx="858176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4400" b="1" i="0" u="none" strike="noStrike" cap="none">
                <a:solidFill>
                  <a:srgbClr val="FFFFFF"/>
                </a:solidFill>
                <a:latin typeface="Comic Sans MS"/>
                <a:ea typeface="Comic Sans MS"/>
                <a:cs typeface="Comic Sans MS"/>
                <a:sym typeface="Comic Sans MS"/>
              </a:rPr>
              <a:t>A chi è offerto?</a:t>
            </a:r>
            <a:endParaRPr/>
          </a:p>
        </p:txBody>
      </p:sp>
      <p:pic>
        <p:nvPicPr>
          <p:cNvPr id="110" name="Google Shape;110;p3"/>
          <p:cNvPicPr preferRelativeResize="0"/>
          <p:nvPr/>
        </p:nvPicPr>
        <p:blipFill rotWithShape="1">
          <a:blip r:embed="rId3">
            <a:alphaModFix/>
          </a:blip>
          <a:srcRect/>
          <a:stretch/>
        </p:blipFill>
        <p:spPr>
          <a:xfrm>
            <a:off x="11045234" y="322420"/>
            <a:ext cx="717980" cy="1053916"/>
          </a:xfrm>
          <a:prstGeom prst="rect">
            <a:avLst/>
          </a:prstGeom>
          <a:noFill/>
          <a:ln>
            <a:noFill/>
          </a:ln>
        </p:spPr>
      </p:pic>
      <p:pic>
        <p:nvPicPr>
          <p:cNvPr id="111" name="Google Shape;111;p3"/>
          <p:cNvPicPr preferRelativeResize="0"/>
          <p:nvPr/>
        </p:nvPicPr>
        <p:blipFill rotWithShape="1">
          <a:blip r:embed="rId4">
            <a:alphaModFix/>
          </a:blip>
          <a:srcRect/>
          <a:stretch/>
        </p:blipFill>
        <p:spPr>
          <a:xfrm>
            <a:off x="752393" y="1819516"/>
            <a:ext cx="10687214" cy="321896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4"/>
          <p:cNvPicPr preferRelativeResize="0"/>
          <p:nvPr/>
        </p:nvPicPr>
        <p:blipFill rotWithShape="1">
          <a:blip r:embed="rId3">
            <a:alphaModFix/>
          </a:blip>
          <a:srcRect/>
          <a:stretch/>
        </p:blipFill>
        <p:spPr>
          <a:xfrm>
            <a:off x="11045234" y="322420"/>
            <a:ext cx="717980" cy="1053916"/>
          </a:xfrm>
          <a:prstGeom prst="rect">
            <a:avLst/>
          </a:prstGeom>
          <a:noFill/>
          <a:ln>
            <a:noFill/>
          </a:ln>
        </p:spPr>
      </p:pic>
      <p:sp>
        <p:nvSpPr>
          <p:cNvPr id="117" name="Google Shape;117;p4"/>
          <p:cNvSpPr txBox="1"/>
          <p:nvPr/>
        </p:nvSpPr>
        <p:spPr>
          <a:xfrm>
            <a:off x="8864600" y="187960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4"/>
          <p:cNvSpPr txBox="1"/>
          <p:nvPr/>
        </p:nvSpPr>
        <p:spPr>
          <a:xfrm>
            <a:off x="1050590" y="499173"/>
            <a:ext cx="9329288"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3600">
                <a:solidFill>
                  <a:schemeClr val="lt1"/>
                </a:solidFill>
                <a:latin typeface="Comic Sans MS"/>
                <a:ea typeface="Comic Sans MS"/>
                <a:cs typeface="Comic Sans MS"/>
                <a:sym typeface="Comic Sans MS"/>
              </a:rPr>
              <a:t>PROGETTO </a:t>
            </a:r>
            <a:r>
              <a:rPr lang="it-IT" sz="3600" i="1">
                <a:solidFill>
                  <a:schemeClr val="lt1"/>
                </a:solidFill>
                <a:latin typeface="Comic Sans MS"/>
                <a:ea typeface="Comic Sans MS"/>
                <a:cs typeface="Comic Sans MS"/>
                <a:sym typeface="Comic Sans MS"/>
              </a:rPr>
              <a:t>“INCONTRIAMO LE RELIGIONI DEL MONDO”</a:t>
            </a:r>
            <a:endParaRPr/>
          </a:p>
        </p:txBody>
      </p:sp>
      <p:sp>
        <p:nvSpPr>
          <p:cNvPr id="119" name="Google Shape;119;p4"/>
          <p:cNvSpPr txBox="1"/>
          <p:nvPr/>
        </p:nvSpPr>
        <p:spPr>
          <a:xfrm>
            <a:off x="6097651" y="2575400"/>
            <a:ext cx="5339606" cy="39703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3600">
                <a:solidFill>
                  <a:schemeClr val="lt1"/>
                </a:solidFill>
                <a:latin typeface="Comic Sans MS"/>
                <a:ea typeface="Comic Sans MS"/>
                <a:cs typeface="Comic Sans MS"/>
                <a:sym typeface="Comic Sans MS"/>
              </a:rPr>
              <a:t>È offerto dal comune di Milano, prevede interventi di diversi esponenti delle associazioni od organizzazioni religiose presenti in città.</a:t>
            </a:r>
            <a:endParaRPr/>
          </a:p>
        </p:txBody>
      </p:sp>
      <p:pic>
        <p:nvPicPr>
          <p:cNvPr id="120" name="Google Shape;120;p4" descr="Gruppo di diversità di bambini che si tengono per mano nel gesso del cerchio - 76712026"/>
          <p:cNvPicPr preferRelativeResize="0"/>
          <p:nvPr/>
        </p:nvPicPr>
        <p:blipFill rotWithShape="1">
          <a:blip r:embed="rId4">
            <a:alphaModFix/>
          </a:blip>
          <a:srcRect/>
          <a:stretch/>
        </p:blipFill>
        <p:spPr>
          <a:xfrm>
            <a:off x="362855" y="2755496"/>
            <a:ext cx="5529945" cy="362242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5"/>
          <p:cNvPicPr preferRelativeResize="0"/>
          <p:nvPr/>
        </p:nvPicPr>
        <p:blipFill rotWithShape="1">
          <a:blip r:embed="rId3">
            <a:alphaModFix/>
          </a:blip>
          <a:srcRect/>
          <a:stretch/>
        </p:blipFill>
        <p:spPr>
          <a:xfrm>
            <a:off x="11045234" y="322420"/>
            <a:ext cx="717980" cy="1053916"/>
          </a:xfrm>
          <a:prstGeom prst="rect">
            <a:avLst/>
          </a:prstGeom>
          <a:noFill/>
          <a:ln>
            <a:noFill/>
          </a:ln>
        </p:spPr>
      </p:pic>
      <p:sp>
        <p:nvSpPr>
          <p:cNvPr id="126" name="Google Shape;126;p5"/>
          <p:cNvSpPr txBox="1"/>
          <p:nvPr/>
        </p:nvSpPr>
        <p:spPr>
          <a:xfrm>
            <a:off x="8864600" y="187960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7" name="Google Shape;127;p5"/>
          <p:cNvSpPr txBox="1"/>
          <p:nvPr/>
        </p:nvSpPr>
        <p:spPr>
          <a:xfrm>
            <a:off x="217714" y="1146629"/>
            <a:ext cx="4528457" cy="4470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28" name="Google Shape;128;p5"/>
          <p:cNvPicPr preferRelativeResize="0"/>
          <p:nvPr/>
        </p:nvPicPr>
        <p:blipFill rotWithShape="1">
          <a:blip r:embed="rId4">
            <a:alphaModFix/>
          </a:blip>
          <a:srcRect/>
          <a:stretch/>
        </p:blipFill>
        <p:spPr>
          <a:xfrm>
            <a:off x="217714" y="322420"/>
            <a:ext cx="5123543" cy="3749901"/>
          </a:xfrm>
          <a:prstGeom prst="rect">
            <a:avLst/>
          </a:prstGeom>
          <a:noFill/>
          <a:ln>
            <a:noFill/>
          </a:ln>
        </p:spPr>
      </p:pic>
      <p:pic>
        <p:nvPicPr>
          <p:cNvPr id="129" name="Google Shape;129;p5"/>
          <p:cNvPicPr preferRelativeResize="0"/>
          <p:nvPr/>
        </p:nvPicPr>
        <p:blipFill rotWithShape="1">
          <a:blip r:embed="rId5">
            <a:alphaModFix/>
          </a:blip>
          <a:srcRect/>
          <a:stretch/>
        </p:blipFill>
        <p:spPr>
          <a:xfrm>
            <a:off x="5762171" y="322420"/>
            <a:ext cx="5068301" cy="3749902"/>
          </a:xfrm>
          <a:prstGeom prst="rect">
            <a:avLst/>
          </a:prstGeom>
          <a:noFill/>
          <a:ln>
            <a:noFill/>
          </a:ln>
        </p:spPr>
      </p:pic>
      <p:sp>
        <p:nvSpPr>
          <p:cNvPr id="130" name="Google Shape;130;p5"/>
          <p:cNvSpPr txBox="1"/>
          <p:nvPr/>
        </p:nvSpPr>
        <p:spPr>
          <a:xfrm>
            <a:off x="217714" y="4327873"/>
            <a:ext cx="11545500"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3600">
                <a:solidFill>
                  <a:schemeClr val="lt1"/>
                </a:solidFill>
                <a:latin typeface="Comic Sans MS"/>
                <a:ea typeface="Comic Sans MS"/>
                <a:cs typeface="Comic Sans MS"/>
                <a:sym typeface="Comic Sans MS"/>
              </a:rPr>
              <a:t>È rivolto alle classi quinte con l’obiettivo di scoprire le grandi tradizioni religiose del mondo, aprirsi al dialogo interculturale e alle differenze.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6"/>
          <p:cNvPicPr preferRelativeResize="0"/>
          <p:nvPr/>
        </p:nvPicPr>
        <p:blipFill rotWithShape="1">
          <a:blip r:embed="rId3">
            <a:alphaModFix/>
          </a:blip>
          <a:srcRect t="9135" b="3557"/>
          <a:stretch/>
        </p:blipFill>
        <p:spPr>
          <a:xfrm>
            <a:off x="817110" y="2730812"/>
            <a:ext cx="4881782" cy="3689442"/>
          </a:xfrm>
          <a:prstGeom prst="rect">
            <a:avLst/>
          </a:prstGeom>
          <a:noFill/>
          <a:ln>
            <a:noFill/>
          </a:ln>
        </p:spPr>
      </p:pic>
      <p:pic>
        <p:nvPicPr>
          <p:cNvPr id="136" name="Google Shape;136;p6"/>
          <p:cNvPicPr preferRelativeResize="0"/>
          <p:nvPr/>
        </p:nvPicPr>
        <p:blipFill rotWithShape="1">
          <a:blip r:embed="rId4">
            <a:alphaModFix/>
          </a:blip>
          <a:srcRect/>
          <a:stretch/>
        </p:blipFill>
        <p:spPr>
          <a:xfrm>
            <a:off x="11045234" y="322420"/>
            <a:ext cx="717980" cy="1053916"/>
          </a:xfrm>
          <a:prstGeom prst="rect">
            <a:avLst/>
          </a:prstGeom>
          <a:noFill/>
          <a:ln>
            <a:noFill/>
          </a:ln>
        </p:spPr>
      </p:pic>
      <p:sp>
        <p:nvSpPr>
          <p:cNvPr id="137" name="Google Shape;137;p6"/>
          <p:cNvSpPr/>
          <p:nvPr/>
        </p:nvSpPr>
        <p:spPr>
          <a:xfrm>
            <a:off x="460376" y="365886"/>
            <a:ext cx="10584858"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3600">
                <a:solidFill>
                  <a:srgbClr val="FFFFFF"/>
                </a:solidFill>
                <a:latin typeface="Comic Sans MS"/>
                <a:ea typeface="Comic Sans MS"/>
                <a:cs typeface="Comic Sans MS"/>
                <a:sym typeface="Comic Sans MS"/>
              </a:rPr>
              <a:t>L’idea è di far conoscere analogie e differenze tra le cinque religioni principali: buddista, cristiana, ebraica, induista e musulmana…</a:t>
            </a:r>
            <a:endParaRPr/>
          </a:p>
        </p:txBody>
      </p:sp>
      <p:sp>
        <p:nvSpPr>
          <p:cNvPr id="138" name="Google Shape;138;p6"/>
          <p:cNvSpPr/>
          <p:nvPr/>
        </p:nvSpPr>
        <p:spPr>
          <a:xfrm>
            <a:off x="5915678" y="3478761"/>
            <a:ext cx="5097719"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3600">
                <a:solidFill>
                  <a:srgbClr val="FFFFFF"/>
                </a:solidFill>
                <a:latin typeface="Comic Sans MS"/>
                <a:ea typeface="Comic Sans MS"/>
                <a:cs typeface="Comic Sans MS"/>
                <a:sym typeface="Comic Sans MS"/>
              </a:rPr>
              <a:t>…attraverso un approccio basato sull’esperienz</a:t>
            </a:r>
            <a:r>
              <a:rPr lang="it-IT" sz="3200">
                <a:solidFill>
                  <a:srgbClr val="FFFFFF"/>
                </a:solidFill>
                <a:latin typeface="Comic Sans MS"/>
                <a:ea typeface="Comic Sans MS"/>
                <a:cs typeface="Comic Sans MS"/>
                <a:sym typeface="Comic Sans MS"/>
              </a:rPr>
              <a:t>a…</a:t>
            </a:r>
            <a:endParaRPr/>
          </a:p>
        </p:txBody>
      </p:sp>
      <p:sp>
        <p:nvSpPr>
          <p:cNvPr id="139" name="Google Shape;139;p6" descr="https://photos.fife.usercontent.google.com/pw/ADCreHfO4jCwywR50_vYfxa0b9c0TXOQEidJCujfB1HRzMh_BgUQQYt59cEZDg=w825-h619-s-no-gm?authuser=0"/>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p:nvPr/>
        </p:nvSpPr>
        <p:spPr>
          <a:xfrm>
            <a:off x="914400" y="493485"/>
            <a:ext cx="92745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3600" b="1">
                <a:solidFill>
                  <a:schemeClr val="lt1"/>
                </a:solidFill>
                <a:latin typeface="Comic Sans MS"/>
                <a:ea typeface="Comic Sans MS"/>
                <a:cs typeface="Comic Sans MS"/>
                <a:sym typeface="Comic Sans MS"/>
              </a:rPr>
              <a:t>Scelta delle attività alternative alla religione cattolica</a:t>
            </a:r>
            <a:endParaRPr b="1"/>
          </a:p>
        </p:txBody>
      </p:sp>
      <p:sp>
        <p:nvSpPr>
          <p:cNvPr id="145" name="Google Shape;145;p7"/>
          <p:cNvSpPr txBox="1"/>
          <p:nvPr/>
        </p:nvSpPr>
        <p:spPr>
          <a:xfrm>
            <a:off x="914400" y="1799771"/>
            <a:ext cx="10493829" cy="48320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a:solidFill>
                  <a:schemeClr val="lt1"/>
                </a:solidFill>
                <a:latin typeface="Comic Sans MS"/>
                <a:ea typeface="Comic Sans MS"/>
                <a:cs typeface="Comic Sans MS"/>
                <a:sym typeface="Comic Sans MS"/>
              </a:rPr>
              <a:t>Al momento dell’iscrizione è possibile scegliere se avvalersi oppure non avvalersi dell’insegnamento della Religione Cattolica. La scelta è valida per l’intero ciclo di scuola, fermo restando il diritto per i genitori di poterla modificare ogni anno.</a:t>
            </a:r>
            <a:endParaRPr/>
          </a:p>
          <a:p>
            <a:pPr marL="0" marR="0" lvl="0" indent="0" algn="ctr" rtl="0">
              <a:spcBef>
                <a:spcPts val="0"/>
              </a:spcBef>
              <a:spcAft>
                <a:spcPts val="0"/>
              </a:spcAft>
              <a:buNone/>
            </a:pPr>
            <a:endParaRPr sz="2800">
              <a:solidFill>
                <a:schemeClr val="lt1"/>
              </a:solidFill>
              <a:latin typeface="Comic Sans MS"/>
              <a:ea typeface="Comic Sans MS"/>
              <a:cs typeface="Comic Sans MS"/>
              <a:sym typeface="Comic Sans MS"/>
            </a:endParaRPr>
          </a:p>
          <a:p>
            <a:pPr marL="0" marR="0" lvl="0" indent="0" algn="ctr" rtl="0">
              <a:spcBef>
                <a:spcPts val="0"/>
              </a:spcBef>
              <a:spcAft>
                <a:spcPts val="0"/>
              </a:spcAft>
              <a:buNone/>
            </a:pPr>
            <a:r>
              <a:rPr lang="it-IT" sz="2800">
                <a:solidFill>
                  <a:schemeClr val="lt1"/>
                </a:solidFill>
                <a:latin typeface="Comic Sans MS"/>
                <a:ea typeface="Comic Sans MS"/>
                <a:cs typeface="Comic Sans MS"/>
                <a:sym typeface="Comic Sans MS"/>
              </a:rPr>
              <a:t>La scuola chiede quindi esclusivamente ai genitori delle classi prime di esprimere l’opzione, che sarà considerata valida anche per gli anni successivi, salvo che il genitore non faccia espressa richiesta scritta per modificarla, prima dell’inizio delle attività didattiche di ciascun anno.</a:t>
            </a:r>
            <a:endParaRPr/>
          </a:p>
        </p:txBody>
      </p:sp>
      <p:pic>
        <p:nvPicPr>
          <p:cNvPr id="146" name="Google Shape;146;p7"/>
          <p:cNvPicPr preferRelativeResize="0"/>
          <p:nvPr/>
        </p:nvPicPr>
        <p:blipFill rotWithShape="1">
          <a:blip r:embed="rId3">
            <a:alphaModFix/>
          </a:blip>
          <a:srcRect/>
          <a:stretch/>
        </p:blipFill>
        <p:spPr>
          <a:xfrm>
            <a:off x="10688839" y="390679"/>
            <a:ext cx="719390" cy="10546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8"/>
          <p:cNvSpPr txBox="1"/>
          <p:nvPr/>
        </p:nvSpPr>
        <p:spPr>
          <a:xfrm>
            <a:off x="333829" y="711200"/>
            <a:ext cx="10493827"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3600">
                <a:solidFill>
                  <a:schemeClr val="lt1"/>
                </a:solidFill>
                <a:latin typeface="Comic Sans MS"/>
                <a:ea typeface="Comic Sans MS"/>
                <a:cs typeface="Comic Sans MS"/>
                <a:sym typeface="Comic Sans MS"/>
              </a:rPr>
              <a:t>Gli alunni che non si avvalgono dell’insegnamento della Religione Cattolica hanno quattro opzioni alternative</a:t>
            </a:r>
            <a:endParaRPr sz="3600">
              <a:solidFill>
                <a:schemeClr val="lt1"/>
              </a:solidFill>
              <a:latin typeface="Comic Sans MS"/>
              <a:ea typeface="Comic Sans MS"/>
              <a:cs typeface="Comic Sans MS"/>
              <a:sym typeface="Comic Sans MS"/>
            </a:endParaRPr>
          </a:p>
        </p:txBody>
      </p:sp>
      <p:sp>
        <p:nvSpPr>
          <p:cNvPr id="152" name="Google Shape;152;p8"/>
          <p:cNvSpPr txBox="1"/>
          <p:nvPr/>
        </p:nvSpPr>
        <p:spPr>
          <a:xfrm>
            <a:off x="928913" y="2685143"/>
            <a:ext cx="4034973"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3200">
                <a:solidFill>
                  <a:schemeClr val="lt1"/>
                </a:solidFill>
                <a:latin typeface="Comic Sans MS"/>
                <a:ea typeface="Comic Sans MS"/>
                <a:cs typeface="Comic Sans MS"/>
                <a:sym typeface="Comic Sans MS"/>
              </a:rPr>
              <a:t>1- Attività  alternativa</a:t>
            </a:r>
            <a:endParaRPr sz="3200">
              <a:solidFill>
                <a:schemeClr val="lt1"/>
              </a:solidFill>
              <a:latin typeface="Comic Sans MS"/>
              <a:ea typeface="Comic Sans MS"/>
              <a:cs typeface="Comic Sans MS"/>
              <a:sym typeface="Comic Sans MS"/>
            </a:endParaRPr>
          </a:p>
        </p:txBody>
      </p:sp>
      <p:sp>
        <p:nvSpPr>
          <p:cNvPr id="153" name="Google Shape;153;p8"/>
          <p:cNvSpPr txBox="1"/>
          <p:nvPr/>
        </p:nvSpPr>
        <p:spPr>
          <a:xfrm>
            <a:off x="7032171" y="3517831"/>
            <a:ext cx="425994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3200">
                <a:solidFill>
                  <a:schemeClr val="lt1"/>
                </a:solidFill>
                <a:latin typeface="Comic Sans MS"/>
                <a:ea typeface="Comic Sans MS"/>
                <a:cs typeface="Comic Sans MS"/>
                <a:sym typeface="Comic Sans MS"/>
              </a:rPr>
              <a:t>2- Studio assistito</a:t>
            </a:r>
            <a:endParaRPr sz="3200">
              <a:solidFill>
                <a:schemeClr val="lt1"/>
              </a:solidFill>
              <a:latin typeface="Comic Sans MS"/>
              <a:ea typeface="Comic Sans MS"/>
              <a:cs typeface="Comic Sans MS"/>
              <a:sym typeface="Comic Sans MS"/>
            </a:endParaRPr>
          </a:p>
        </p:txBody>
      </p:sp>
      <p:sp>
        <p:nvSpPr>
          <p:cNvPr id="154" name="Google Shape;154;p8"/>
          <p:cNvSpPr txBox="1"/>
          <p:nvPr/>
        </p:nvSpPr>
        <p:spPr>
          <a:xfrm>
            <a:off x="928913" y="4709044"/>
            <a:ext cx="489131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3200">
                <a:solidFill>
                  <a:schemeClr val="lt1"/>
                </a:solidFill>
                <a:latin typeface="Comic Sans MS"/>
                <a:ea typeface="Comic Sans MS"/>
                <a:cs typeface="Comic Sans MS"/>
                <a:sym typeface="Comic Sans MS"/>
              </a:rPr>
              <a:t>3 – Ingresso posticipato</a:t>
            </a:r>
            <a:endParaRPr sz="3200">
              <a:solidFill>
                <a:schemeClr val="lt1"/>
              </a:solidFill>
              <a:latin typeface="Comic Sans MS"/>
              <a:ea typeface="Comic Sans MS"/>
              <a:cs typeface="Comic Sans MS"/>
              <a:sym typeface="Comic Sans MS"/>
            </a:endParaRPr>
          </a:p>
        </p:txBody>
      </p:sp>
      <p:pic>
        <p:nvPicPr>
          <p:cNvPr id="155" name="Google Shape;155;p8"/>
          <p:cNvPicPr preferRelativeResize="0"/>
          <p:nvPr/>
        </p:nvPicPr>
        <p:blipFill rotWithShape="1">
          <a:blip r:embed="rId3">
            <a:alphaModFix/>
          </a:blip>
          <a:srcRect/>
          <a:stretch/>
        </p:blipFill>
        <p:spPr>
          <a:xfrm>
            <a:off x="10932420" y="711200"/>
            <a:ext cx="719390" cy="1054699"/>
          </a:xfrm>
          <a:prstGeom prst="rect">
            <a:avLst/>
          </a:prstGeom>
          <a:noFill/>
          <a:ln>
            <a:noFill/>
          </a:ln>
        </p:spPr>
      </p:pic>
      <p:sp>
        <p:nvSpPr>
          <p:cNvPr id="156" name="Google Shape;156;p8"/>
          <p:cNvSpPr txBox="1"/>
          <p:nvPr/>
        </p:nvSpPr>
        <p:spPr>
          <a:xfrm>
            <a:off x="6850744" y="5506603"/>
            <a:ext cx="4441371"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3200">
                <a:solidFill>
                  <a:schemeClr val="lt1"/>
                </a:solidFill>
                <a:latin typeface="Comic Sans MS"/>
                <a:ea typeface="Comic Sans MS"/>
                <a:cs typeface="Comic Sans MS"/>
                <a:sym typeface="Comic Sans MS"/>
              </a:rPr>
              <a:t>4 – Uscita anticipata</a:t>
            </a:r>
            <a:endParaRPr sz="3200">
              <a:solidFill>
                <a:schemeClr val="lt1"/>
              </a:solidFill>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name="Tema di Office">
  <a:themeElements>
    <a:clrScheme name="Rosso arancione">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292</Words>
  <Application>Microsoft Office PowerPoint</Application>
  <PresentationFormat>Widescreen</PresentationFormat>
  <Paragraphs>26</Paragraphs>
  <Slides>8</Slides>
  <Notes>8</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8</vt:i4>
      </vt:variant>
    </vt:vector>
  </HeadingPairs>
  <TitlesOfParts>
    <vt:vector size="12" baseType="lpstr">
      <vt:lpstr>Arial</vt:lpstr>
      <vt:lpstr>Calibri</vt:lpstr>
      <vt:lpstr>Comic Sans MS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MARIA PIA FANULI</dc:creator>
  <cp:lastModifiedBy>Vicario</cp:lastModifiedBy>
  <cp:revision>1</cp:revision>
  <dcterms:created xsi:type="dcterms:W3CDTF">2020-11-28T18:40:52Z</dcterms:created>
  <dcterms:modified xsi:type="dcterms:W3CDTF">2023-12-12T08:33:16Z</dcterms:modified>
</cp:coreProperties>
</file>